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001d9c7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001d9c7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Utilizamos como valor del factor de calidad Q= 0.707 para 	que nuestra constante K sea = 1, utilizamos la </a:t>
            </a:r>
            <a:r>
              <a:rPr lang="es-419"/>
              <a:t>aproximación</a:t>
            </a:r>
            <a:r>
              <a:rPr lang="es-419"/>
              <a:t> butterworth ya que da la respuesta </a:t>
            </a:r>
            <a:r>
              <a:rPr lang="es-419"/>
              <a:t>más</a:t>
            </a:r>
            <a:r>
              <a:rPr lang="es-419"/>
              <a:t> plana posible hasta la frecuencia de corte.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la ganancia de este filtro debe ser mayor o igual a 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031c406a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031c406a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047054d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047054d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047054d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047054d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047054d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047054d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47054d0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47054d0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047054d0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047054d0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047054d0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047054d0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8063420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8063420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81609ca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81609ca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86955fe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86955fe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047054d0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047054d0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047054d0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047054d0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047054d0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047054d0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047054d0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047054d0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047054d0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047054d0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047054d0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047054d0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047054d0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047054d0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047054d0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047054d0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047054d0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047054d0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047054d0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047054d0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Frecuencia 400Hz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Amplitud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8001d9c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8001d9c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047054d0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047054d0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047054d0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047054d0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047054d0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047054d0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1609ca1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81609ca1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047054d0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047054d0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047054d0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047054d0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047054d0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047054d0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047054d0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047054d0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047054d0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047054d0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047054d0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047054d0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8001d9c79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8001d9c7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047054d0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047054d0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047054d0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047054d0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047054d0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047054d0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047054d0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047054d0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047054d0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047054d0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8001d9c7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8001d9c7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8063420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8063420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8001d9c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8001d9c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031c406a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031c406a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031c406a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031c406a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</a:t>
            </a:r>
            <a:r>
              <a:rPr lang="es-419"/>
              <a:t>línea</a:t>
            </a:r>
            <a:r>
              <a:rPr lang="es-419"/>
              <a:t> verde es la magnitud y la </a:t>
            </a:r>
            <a:r>
              <a:rPr lang="es-419"/>
              <a:t>línea</a:t>
            </a:r>
            <a:r>
              <a:rPr lang="es-419"/>
              <a:t> roja es la fase, se observa que la frecuencia central es de 400 Hz en donde la ganancia es 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06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CROSSOVER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105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-Filtros electrónicos 2020-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Diana Laura Contreras Alonso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Alfonso César Arellano Ventura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Jair Isael Arce Huerta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Axel Arriola Fonseca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475" y="191000"/>
            <a:ext cx="2474450" cy="7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Filtro pasa bajas fc(400Hz)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23" y="1246325"/>
            <a:ext cx="4316076" cy="305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50" y="1370275"/>
            <a:ext cx="3521925" cy="27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Filtro pasa bajas con </a:t>
            </a:r>
            <a:r>
              <a:rPr lang="es-419"/>
              <a:t>amplificación</a:t>
            </a:r>
            <a:r>
              <a:rPr lang="es-419"/>
              <a:t>.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063038"/>
            <a:ext cx="5715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Voltaje antes de la fc(400Hz)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00" y="1559125"/>
            <a:ext cx="8288150" cy="28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Voltaje en fc(400Hz)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75" y="1387400"/>
            <a:ext cx="8823725" cy="32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Voltaje </a:t>
            </a:r>
            <a:r>
              <a:rPr lang="es-419"/>
              <a:t>después</a:t>
            </a:r>
            <a:r>
              <a:rPr lang="es-419"/>
              <a:t> de fc(400Hz)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88" y="1453150"/>
            <a:ext cx="8597425" cy="30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Diagrama de Bode (PB-400Hz)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25" y="2140850"/>
            <a:ext cx="7701875" cy="37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5252725" y="1487625"/>
            <a:ext cx="3579600" cy="20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fc(80 Hz)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R2 = 5.77MΩ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75" y="1269425"/>
            <a:ext cx="4564150" cy="34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Diagrama de Bode (LP-80Hz) 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5" y="1170125"/>
            <a:ext cx="79237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Filtro Pasa-bandas (Medios)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419">
                <a:solidFill>
                  <a:srgbClr val="000000"/>
                </a:solidFill>
              </a:rPr>
              <a:t>Rango de </a:t>
            </a:r>
            <a:r>
              <a:rPr lang="es-419">
                <a:solidFill>
                  <a:srgbClr val="000000"/>
                </a:solidFill>
              </a:rPr>
              <a:t>frecuencia</a:t>
            </a:r>
            <a:r>
              <a:rPr lang="es-419">
                <a:solidFill>
                  <a:srgbClr val="000000"/>
                </a:solidFill>
              </a:rPr>
              <a:t> 400 hz - 1600 Hz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419">
                <a:solidFill>
                  <a:srgbClr val="000000"/>
                </a:solidFill>
              </a:rPr>
              <a:t>Pasa Bajas y Pasa Altas (Sallen-Key)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419">
                <a:solidFill>
                  <a:srgbClr val="000000"/>
                </a:solidFill>
              </a:rPr>
              <a:t>Factor Q diferente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419">
                <a:solidFill>
                  <a:srgbClr val="000000"/>
                </a:solidFill>
              </a:rPr>
              <a:t>4to orden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175" y="2035549"/>
            <a:ext cx="5386125" cy="26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800" y="1201025"/>
            <a:ext cx="318980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 rotWithShape="1">
          <a:blip r:embed="rId4">
            <a:alphaModFix/>
          </a:blip>
          <a:srcRect b="0" l="0" r="0" t="2808"/>
          <a:stretch/>
        </p:blipFill>
        <p:spPr>
          <a:xfrm>
            <a:off x="311700" y="2405650"/>
            <a:ext cx="3714750" cy="23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311700" y="1201025"/>
            <a:ext cx="4498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Pasa-Altas: Ap=3dB As=12dB fp= 400Hz fs=200Hz</a:t>
            </a:r>
            <a:endParaRPr>
              <a:solidFill>
                <a:srgbClr val="00000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Pasa-Bajas: Ap=3dB As=12dB fp=1600 Hz fs=3200 Hz</a:t>
            </a:r>
            <a:endParaRPr>
              <a:solidFill>
                <a:srgbClr val="00000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311700" y="114550"/>
            <a:ext cx="69723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</a:rPr>
              <a:t>Cálculos</a:t>
            </a:r>
            <a:r>
              <a:rPr lang="es-419" sz="2800">
                <a:solidFill>
                  <a:schemeClr val="dk1"/>
                </a:solidFill>
              </a:rPr>
              <a:t>: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183250"/>
            <a:ext cx="8520600" cy="9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Contenido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1058525"/>
            <a:ext cx="8520600" cy="3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Crossover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Graves, Medios y Agudos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Espectro audible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Filtro Pasa-Bajas (Graves)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Filtro Pasa-Bandas (Medios)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Filtro Pasa-Altas (Agudos)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Simulación</a:t>
            </a:r>
            <a:r>
              <a:rPr lang="es-419"/>
              <a:t> de audio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Pasa-Bandas fc(400-1600Hz)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50" y="1110200"/>
            <a:ext cx="8290775" cy="36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Voltaje antes de fc(400Hz)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18575" cy="32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Voltaje en fc(400Hz)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91425" cy="33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Voltaje en banda pasante</a:t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67700" cy="33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Voltaje en fc(1600Hz)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59350" cy="33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Voltaje </a:t>
            </a:r>
            <a:r>
              <a:rPr lang="es-419"/>
              <a:t>después</a:t>
            </a:r>
            <a:r>
              <a:rPr lang="es-419"/>
              <a:t> de fc(1600Hz)</a:t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44275" cy="33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Diagrama de Bode (BP-400-1600Hz)</a:t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75" y="1017725"/>
            <a:ext cx="8292261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Filtro Pasa-Altas (Agudos)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419">
                <a:solidFill>
                  <a:srgbClr val="000000"/>
                </a:solidFill>
              </a:rPr>
              <a:t>Frecuencia</a:t>
            </a:r>
            <a:r>
              <a:rPr lang="es-419">
                <a:solidFill>
                  <a:srgbClr val="000000"/>
                </a:solidFill>
              </a:rPr>
              <a:t> de corte 1600Hz y 4.2kHz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419">
                <a:solidFill>
                  <a:srgbClr val="000000"/>
                </a:solidFill>
              </a:rPr>
              <a:t>Sallen-Key (2do orden)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419">
                <a:solidFill>
                  <a:srgbClr val="000000"/>
                </a:solidFill>
              </a:rPr>
              <a:t>Q=0.707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419">
                <a:solidFill>
                  <a:srgbClr val="000000"/>
                </a:solidFill>
              </a:rPr>
              <a:t>Butterworth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513" y="1925513"/>
            <a:ext cx="55530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Pasa-Altas fc(1600Hz) </a:t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900" y="65723"/>
            <a:ext cx="2261525" cy="50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50" y="1153000"/>
            <a:ext cx="4884375" cy="33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Voltaje antes de fc(1600Hz)</a:t>
            </a:r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25" y="1398500"/>
            <a:ext cx="8124000" cy="27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es?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7913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Los circuitos crossover son filtros comúnmente utilizados para  aplicaciones en audio. Como disqueras o en algún conjunto musical.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>
                <a:solidFill>
                  <a:schemeClr val="dk1"/>
                </a:solidFill>
              </a:rPr>
              <a:t>Su principal función de los crossover es dividir las señales de audio en frecuencias y que pueden ser enviadas por separado a los altavoces o bocinas para optimizar las bandas de frecuencia.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50" y="1613891"/>
            <a:ext cx="3512850" cy="229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Voltaje en fc(1600Hz)</a:t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162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Voltaje </a:t>
            </a:r>
            <a:r>
              <a:rPr lang="es-419"/>
              <a:t>después</a:t>
            </a:r>
            <a:r>
              <a:rPr lang="es-419"/>
              <a:t> de fc(1600Hz)</a:t>
            </a:r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75" y="1181550"/>
            <a:ext cx="8520600" cy="304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Diagrama de Bode (HP-1600Hz)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017725"/>
            <a:ext cx="8050175" cy="3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5832900" y="1095300"/>
            <a:ext cx="3007800" cy="4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fc(4.2kHz)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C3=0.175nF</a:t>
            </a:r>
            <a:endParaRPr/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00" y="1371825"/>
            <a:ext cx="5257125" cy="30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Diagrama de Bode (HP-4.2kHz)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8700"/>
            <a:ext cx="795029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Cross-Over</a:t>
            </a:r>
            <a:endParaRPr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50" y="1017725"/>
            <a:ext cx="8034025" cy="38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55875" y="445025"/>
            <a:ext cx="4057500" cy="4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Simulación</a:t>
            </a:r>
            <a:r>
              <a:rPr lang="es-419"/>
              <a:t> de audio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Proteus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Señal</a:t>
            </a:r>
            <a:r>
              <a:rPr lang="es-419"/>
              <a:t> de audio(.wav)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Antes de </a:t>
            </a:r>
            <a:r>
              <a:rPr lang="es-419"/>
              <a:t>amplificación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LP-400Hz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HP-1600Hz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275" y="149325"/>
            <a:ext cx="4407800" cy="45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Original</a:t>
            </a:r>
            <a:endParaRPr/>
          </a:p>
        </p:txBody>
      </p:sp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308322" cy="40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Graves (400Hz)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25" y="903425"/>
            <a:ext cx="8358800" cy="40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Medios (400-1600Hz)</a:t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25" y="1017725"/>
            <a:ext cx="7742300" cy="37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985250" y="435550"/>
            <a:ext cx="40659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000000"/>
                </a:solidFill>
              </a:rPr>
              <a:t>Equipos grandes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50" y="341800"/>
            <a:ext cx="3328250" cy="18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50" y="2571750"/>
            <a:ext cx="3328250" cy="17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105100" y="2571750"/>
            <a:ext cx="40659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000000"/>
                </a:solidFill>
              </a:rPr>
              <a:t>Ecualizando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3154" y="565950"/>
            <a:ext cx="2163900" cy="37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Agudos (1600Hz)</a:t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096625" cy="38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445025"/>
            <a:ext cx="3524700" cy="4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Simulación</a:t>
            </a:r>
            <a:r>
              <a:rPr lang="es-419"/>
              <a:t> de audio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LP-80Hz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s-419"/>
              <a:t>HP-4.2kHz</a:t>
            </a:r>
            <a:endParaRPr/>
          </a:p>
        </p:txBody>
      </p:sp>
      <p:pic>
        <p:nvPicPr>
          <p:cNvPr id="322" name="Google Shape;3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800" y="152400"/>
            <a:ext cx="46566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Original</a:t>
            </a:r>
            <a:endParaRPr/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960575"/>
            <a:ext cx="8175925" cy="39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Graves (80Hz)</a:t>
            </a:r>
            <a:endParaRPr/>
          </a:p>
        </p:txBody>
      </p:sp>
      <p:pic>
        <p:nvPicPr>
          <p:cNvPr id="334" name="Google Shape;3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25" y="972000"/>
            <a:ext cx="7925175" cy="37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Agudos (4.2kHz)</a:t>
            </a:r>
            <a:endParaRPr/>
          </a:p>
        </p:txBody>
      </p:sp>
      <p:pic>
        <p:nvPicPr>
          <p:cNvPr id="340" name="Google Shape;3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062325" cy="38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5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Rangos de frecuencias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197775" y="957150"/>
            <a:ext cx="8520600" cy="3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Los sub bajos </a:t>
            </a:r>
            <a:r>
              <a:rPr lang="es-419">
                <a:solidFill>
                  <a:schemeClr val="dk1"/>
                </a:solidFill>
              </a:rPr>
              <a:t>están</a:t>
            </a:r>
            <a:r>
              <a:rPr lang="es-419">
                <a:solidFill>
                  <a:schemeClr val="dk1"/>
                </a:solidFill>
              </a:rPr>
              <a:t> en rangos de 20 a 80 hz.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Los bajos andan en un intervalo de 80 a 250 hz (el aumento en esta gama puede provocar música con sonido retumbante).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Los medios que andan en un rango de frecuencia entre los </a:t>
            </a:r>
            <a:r>
              <a:rPr lang="es-419">
                <a:solidFill>
                  <a:schemeClr val="dk1"/>
                </a:solidFill>
              </a:rPr>
              <a:t>250hz</a:t>
            </a:r>
            <a:r>
              <a:rPr lang="es-419">
                <a:solidFill>
                  <a:schemeClr val="dk1"/>
                </a:solidFill>
              </a:rPr>
              <a:t> y 1.2khz.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Los altos con frecuencias entre 1.2</a:t>
            </a:r>
            <a:r>
              <a:rPr lang="es-419">
                <a:solidFill>
                  <a:schemeClr val="dk1"/>
                </a:solidFill>
              </a:rPr>
              <a:t> khz</a:t>
            </a:r>
            <a:r>
              <a:rPr lang="es-419">
                <a:solidFill>
                  <a:schemeClr val="dk1"/>
                </a:solidFill>
              </a:rPr>
              <a:t> y 16khz (el aumento en esta gama puede provocar fatiga auditiva).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21200" l="0" r="0" t="6810"/>
          <a:stretch/>
        </p:blipFill>
        <p:spPr>
          <a:xfrm>
            <a:off x="4135250" y="2832300"/>
            <a:ext cx="4876800" cy="18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6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Espectro audible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175" y="2993275"/>
            <a:ext cx="3819824" cy="2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550" y="1335925"/>
            <a:ext cx="662940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8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Implementación de filtros electrónicos</a:t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3905982" y="2363927"/>
            <a:ext cx="1323300" cy="1320900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3 vías</a:t>
            </a:r>
            <a:endParaRPr sz="1900"/>
          </a:p>
        </p:txBody>
      </p:sp>
      <p:grpSp>
        <p:nvGrpSpPr>
          <p:cNvPr id="99" name="Google Shape;99;p19"/>
          <p:cNvGrpSpPr/>
          <p:nvPr/>
        </p:nvGrpSpPr>
        <p:grpSpPr>
          <a:xfrm>
            <a:off x="4184863" y="1977398"/>
            <a:ext cx="2958454" cy="3298347"/>
            <a:chOff x="4184863" y="1520198"/>
            <a:chExt cx="2958454" cy="3298347"/>
          </a:xfrm>
        </p:grpSpPr>
        <p:sp>
          <p:nvSpPr>
            <p:cNvPr id="100" name="Google Shape;100;p19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307BF3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9"/>
            <p:cNvSpPr txBox="1"/>
            <p:nvPr/>
          </p:nvSpPr>
          <p:spPr>
            <a:xfrm rot="-3779152">
              <a:off x="4549985" y="2781121"/>
              <a:ext cx="1831530" cy="563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Filtro pasa bandas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" name="Google Shape;103;p19"/>
          <p:cNvGrpSpPr/>
          <p:nvPr/>
        </p:nvGrpSpPr>
        <p:grpSpPr>
          <a:xfrm>
            <a:off x="2857731" y="385868"/>
            <a:ext cx="3293577" cy="3222916"/>
            <a:chOff x="2857731" y="-71332"/>
            <a:chExt cx="3293577" cy="3222916"/>
          </a:xfrm>
        </p:grpSpPr>
        <p:sp>
          <p:nvSpPr>
            <p:cNvPr id="104" name="Google Shape;104;p19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0D5DDF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9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Filtro pasa altas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" name="Google Shape;107;p19"/>
          <p:cNvGrpSpPr/>
          <p:nvPr/>
        </p:nvGrpSpPr>
        <p:grpSpPr>
          <a:xfrm>
            <a:off x="1959887" y="2141871"/>
            <a:ext cx="3424433" cy="3122279"/>
            <a:chOff x="1959887" y="1684671"/>
            <a:chExt cx="3424433" cy="3122279"/>
          </a:xfrm>
        </p:grpSpPr>
        <p:sp>
          <p:nvSpPr>
            <p:cNvPr id="108" name="Google Shape;108;p19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0944A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 txBox="1"/>
            <p:nvPr/>
          </p:nvSpPr>
          <p:spPr>
            <a:xfrm flipH="1" rot="3725013">
              <a:off x="2810258" y="2783312"/>
              <a:ext cx="1723683" cy="563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Filtro pasa bajas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Filtro pasa bajos (Graves)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4583400" cy="19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-Rango de frecuencias 80 y 400Hz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-Utilizamos un filtro Sallen key de segundo orden.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-Permite el paso de frecuencias bajas y </a:t>
            </a:r>
            <a:r>
              <a:rPr lang="es-419"/>
              <a:t>atenúa</a:t>
            </a:r>
            <a:r>
              <a:rPr lang="es-419"/>
              <a:t> las frecuencias altas.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-Compuesto por 2 resistencias y 2 capacitores.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-2do orden porque contiene 2 elementos reactivos que son los condensadores.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750" y="1314475"/>
            <a:ext cx="3745976" cy="24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 </a:t>
            </a:r>
            <a:r>
              <a:rPr lang="es-419"/>
              <a:t>aproximación</a:t>
            </a:r>
            <a:r>
              <a:rPr lang="es-419"/>
              <a:t> Butterworth y Chebyshev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71000" cy="32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600" y="1246325"/>
            <a:ext cx="4415800" cy="32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